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32" r:id="rId1"/>
  </p:sldMasterIdLst>
  <p:notesMasterIdLst>
    <p:notesMasterId r:id="rId3"/>
  </p:notesMasterIdLst>
  <p:sldIdLst>
    <p:sldId id="2145706293" r:id="rId2"/>
  </p:sldIdLst>
  <p:sldSz cx="6858000" cy="9906000" type="A4"/>
  <p:notesSz cx="6858000" cy="9874250"/>
  <p:embeddedFontLst>
    <p:embeddedFont>
      <p:font typeface="Goldman" pitchFamily="2" charset="77"/>
      <p:regular r:id="rId4"/>
      <p:bold r:id="rId5"/>
    </p:embeddedFont>
    <p:embeddedFont>
      <p:font typeface="Michroma" pitchFamily="2" charset="77"/>
      <p:regular r:id="rId6"/>
    </p:embeddedFont>
    <p:embeddedFont>
      <p:font typeface="Roboto" panose="02000000000000000000" pitchFamily="2" charset="0"/>
      <p:regular r:id="rId7"/>
      <p:bold r:id="rId8"/>
      <p:italic r:id="rId9"/>
      <p:boldItalic r:id="rId10"/>
    </p:embeddedFont>
    <p:embeddedFont>
      <p:font typeface="Roboto Light" panose="02000000000000000000" pitchFamily="2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080DCE"/>
    <a:srgbClr val="0A4F99"/>
    <a:srgbClr val="EBA7A7"/>
    <a:srgbClr val="CCFFFF"/>
    <a:srgbClr val="660066"/>
    <a:srgbClr val="9900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0" autoAdjust="0"/>
    <p:restoredTop sz="94668" autoAdjust="0"/>
  </p:normalViewPr>
  <p:slideViewPr>
    <p:cSldViewPr snapToGrid="0">
      <p:cViewPr>
        <p:scale>
          <a:sx n="132" d="100"/>
          <a:sy n="132" d="100"/>
        </p:scale>
        <p:origin x="784" y="-160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24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09" cy="49421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259" y="0"/>
            <a:ext cx="2972209" cy="49421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351D6C2-9549-45CE-8744-26B8A61D0F2B}" type="datetime1">
              <a:rPr lang="en-US"/>
              <a:pPr lvl="0">
                <a:defRPr/>
              </a:pPr>
              <a:t>8/17/25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276475" y="1233488"/>
            <a:ext cx="23050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87" y="4751795"/>
            <a:ext cx="5487626" cy="3888592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80037"/>
            <a:ext cx="2972209" cy="49421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259" y="9380037"/>
            <a:ext cx="2972209" cy="49421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3D76FB46-601D-47DA-848B-BE8A837D703B}" type="slidenum">
              <a:rPr lang="en-US"/>
              <a:pPr lvl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20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Proprietary and Confidential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D0CB7A1-6DFD-4E28-A1A3-9DBC0D0AE933}" type="slidenum">
              <a:rPr lang="en-US" smtClean="0"/>
              <a:pPr lvl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3953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Proprietary and Confidential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D0CB7A1-6DFD-4E28-A1A3-9DBC0D0AE933}" type="slidenum">
              <a:rPr lang="en-US" smtClean="0"/>
              <a:pPr lvl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2992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Proprietary and Confidential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D0CB7A1-6DFD-4E28-A1A3-9DBC0D0AE933}" type="slidenum">
              <a:rPr lang="en-US" smtClean="0"/>
              <a:pPr lvl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557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>
            <a:extLst>
              <a:ext uri="{FF2B5EF4-FFF2-40B4-BE49-F238E27FC236}">
                <a16:creationId xmlns:a16="http://schemas.microsoft.com/office/drawing/2014/main" id="{5EF91667-1818-450D-815F-3C5BE4210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11" y="167797"/>
            <a:ext cx="2205685" cy="652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92E668-E645-49D7-808F-7205F9373D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" y="179916"/>
            <a:ext cx="2587074" cy="63997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715B18-6977-4C5E-9A0B-8BCFB50618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50" y="4745948"/>
            <a:ext cx="3352080" cy="49805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39AC13-C8FD-492E-827D-0C21E1114B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84" y="4758064"/>
            <a:ext cx="2761865" cy="49628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2B4D8C-137E-4ADD-89D0-4919C2518E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03284" y="167797"/>
            <a:ext cx="2567940" cy="4578149"/>
          </a:xfrm>
          <a:prstGeom prst="rect">
            <a:avLst/>
          </a:prstGeom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C10C95-316D-4E20-AC75-08D6C34CFA0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7" y="3719497"/>
            <a:ext cx="2024027" cy="60247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29A94E7-60C3-499E-852F-167CB26B9DF0}"/>
              </a:ext>
            </a:extLst>
          </p:cNvPr>
          <p:cNvSpPr/>
          <p:nvPr userDrawn="1"/>
        </p:nvSpPr>
        <p:spPr>
          <a:xfrm rot="19597395">
            <a:off x="2052708" y="2316984"/>
            <a:ext cx="2957167" cy="460411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9EE593-A0D5-469F-AD6F-4E9AE77A3C0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106" y="1847793"/>
            <a:ext cx="1838117" cy="472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C8047D-0C47-40CA-AF19-A8BD7B6CC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73" y="7907347"/>
            <a:ext cx="6327057" cy="1162944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75973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54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Proprietary and Confidential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D0CB7A1-6DFD-4E28-A1A3-9DBC0D0AE933}" type="slidenum">
              <a:rPr lang="en-US" smtClean="0"/>
              <a:pPr lvl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7467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Proprietary and Confidential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D0CB7A1-6DFD-4E28-A1A3-9DBC0D0AE933}" type="slidenum">
              <a:rPr lang="en-US" smtClean="0"/>
              <a:pPr lvl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142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Proprietary and Confidential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D0CB7A1-6DFD-4E28-A1A3-9DBC0D0AE933}" type="slidenum">
              <a:rPr lang="en-US" smtClean="0"/>
              <a:pPr lvl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48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Proprietary and Confidential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D0CB7A1-6DFD-4E28-A1A3-9DBC0D0AE933}" type="slidenum">
              <a:rPr lang="en-US" smtClean="0"/>
              <a:pPr lvl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3948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Proprietary and Confidential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D0CB7A1-6DFD-4E28-A1A3-9DBC0D0AE933}" type="slidenum">
              <a:rPr lang="en-US" smtClean="0"/>
              <a:pPr lvl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3924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Proprietary and Confidential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D0CB7A1-6DFD-4E28-A1A3-9DBC0D0AE933}" type="slidenum">
              <a:rPr lang="en-US" smtClean="0"/>
              <a:pPr lvl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6197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Proprietary and Confidential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D0CB7A1-6DFD-4E28-A1A3-9DBC0D0AE933}" type="slidenum">
              <a:rPr lang="en-US" smtClean="0"/>
              <a:pPr lvl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6439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Proprietary and Confidential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DD0CB7A1-6DFD-4E28-A1A3-9DBC0D0AE933}" type="slidenum">
              <a:rPr lang="en-US" smtClean="0"/>
              <a:pPr lvl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3929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en-US" altLang="ko-KR"/>
              <a:t>Proprietary and Confidential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D0CB7A1-6DFD-4E28-A1A3-9DBC0D0AE933}" type="slidenum">
              <a:rPr lang="en-US" smtClean="0"/>
              <a:pPr lvl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2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21" r:id="rId12"/>
    <p:sldLayoutId id="2147483945" r:id="rId13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C832D9-68C7-B6BD-A5D5-A2451FAD4D9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4678A-A403-75C6-37E4-12650932535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 descr="A blue and white background with a white border&#10;&#10;AI-generated content may be incorrect.">
            <a:extLst>
              <a:ext uri="{FF2B5EF4-FFF2-40B4-BE49-F238E27FC236}">
                <a16:creationId xmlns:a16="http://schemas.microsoft.com/office/drawing/2014/main" id="{A6A585E8-63A2-341B-8023-0D632225A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69943BB-2E40-7448-291A-357856DD177E}"/>
              </a:ext>
            </a:extLst>
          </p:cNvPr>
          <p:cNvSpPr txBox="1"/>
          <p:nvPr/>
        </p:nvSpPr>
        <p:spPr>
          <a:xfrm>
            <a:off x="2290945" y="1914239"/>
            <a:ext cx="2484770" cy="1449605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Roboto Light" panose="02000000000000000000" pitchFamily="2" charset="0"/>
                <a:ea typeface="Roboto Light" panose="02000000000000000000" pitchFamily="2" charset="0"/>
              </a:rPr>
              <a:t>Antenna Size : 35.3 x 9mm (FPC)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Roboto Light" panose="02000000000000000000" pitchFamily="2" charset="0"/>
                <a:ea typeface="Roboto Light" panose="02000000000000000000" pitchFamily="2" charset="0"/>
              </a:rPr>
              <a:t>Connector : MHF1 (or MHF4) plug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Roboto Light" panose="02000000000000000000" pitchFamily="2" charset="0"/>
                <a:ea typeface="Roboto Light" panose="02000000000000000000" pitchFamily="2" charset="0"/>
              </a:rPr>
              <a:t>Coaxial Cable : </a:t>
            </a:r>
            <a:r>
              <a:rPr lang="el-GR" sz="900" dirty="0">
                <a:latin typeface="Roboto Light" panose="02000000000000000000" pitchFamily="2" charset="0"/>
                <a:ea typeface="Roboto Light" panose="02000000000000000000" pitchFamily="2" charset="0"/>
              </a:rPr>
              <a:t>Φ1.13 </a:t>
            </a:r>
            <a:r>
              <a:rPr lang="en-US" sz="900" dirty="0">
                <a:latin typeface="Roboto Light" panose="02000000000000000000" pitchFamily="2" charset="0"/>
                <a:ea typeface="Roboto Light" panose="02000000000000000000" pitchFamily="2" charset="0"/>
              </a:rPr>
              <a:t>x 100mm </a:t>
            </a:r>
            <a:br>
              <a:rPr lang="en-US" sz="9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sz="900" dirty="0">
                <a:latin typeface="Roboto Light" panose="02000000000000000000" pitchFamily="2" charset="0"/>
                <a:ea typeface="Roboto Light" panose="02000000000000000000" pitchFamily="2" charset="0"/>
              </a:rPr>
              <a:t>(Length is customizable)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Roboto Light" panose="02000000000000000000" pitchFamily="2" charset="0"/>
                <a:ea typeface="Roboto Light" panose="02000000000000000000" pitchFamily="2" charset="0"/>
              </a:rPr>
              <a:t>Operating Frequency Bands: </a:t>
            </a:r>
            <a:br>
              <a:rPr lang="en-US" sz="9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sz="900" dirty="0">
                <a:latin typeface="Roboto Light" panose="02000000000000000000" pitchFamily="2" charset="0"/>
                <a:ea typeface="Roboto Light" panose="02000000000000000000" pitchFamily="2" charset="0"/>
              </a:rPr>
              <a:t>– 2400~2500Mhz</a:t>
            </a:r>
            <a:br>
              <a:rPr lang="en-US" sz="9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sz="900" dirty="0">
                <a:latin typeface="Roboto Light" panose="02000000000000000000" pitchFamily="2" charset="0"/>
                <a:ea typeface="Roboto Light" panose="02000000000000000000" pitchFamily="2" charset="0"/>
              </a:rPr>
              <a:t>– 5100~5900MhzFerrite Core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Roboto Light" panose="02000000000000000000" pitchFamily="2" charset="0"/>
                <a:ea typeface="Roboto Light" panose="02000000000000000000" pitchFamily="2" charset="0"/>
              </a:rPr>
              <a:t>High Efficiency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Roboto Light" panose="02000000000000000000" pitchFamily="2" charset="0"/>
                <a:ea typeface="Roboto Light" panose="02000000000000000000" pitchFamily="2" charset="0"/>
              </a:rPr>
              <a:t>RoHS Compliance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040F5D2-8B12-28C0-B664-3271B0D1FB0F}"/>
              </a:ext>
            </a:extLst>
          </p:cNvPr>
          <p:cNvSpPr txBox="1"/>
          <p:nvPr/>
        </p:nvSpPr>
        <p:spPr>
          <a:xfrm>
            <a:off x="306145" y="2109419"/>
            <a:ext cx="1611630" cy="1439308"/>
          </a:xfrm>
          <a:prstGeom prst="rect">
            <a:avLst/>
          </a:prstGeom>
        </p:spPr>
        <p:txBody>
          <a:bodyPr vert="horz" wrap="square" lIns="0" tIns="53788" rIns="0" bIns="0" rtlCol="0">
            <a:spAutoFit/>
          </a:bodyPr>
          <a:lstStyle/>
          <a:p>
            <a:pPr marL="11206">
              <a:spcBef>
                <a:spcPts val="424"/>
              </a:spcBef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Michroma" pitchFamily="2" charset="77"/>
                <a:cs typeface="Arial MT"/>
              </a:rPr>
              <a:t>INTRODUCTION</a:t>
            </a:r>
            <a:endParaRPr sz="1000" dirty="0">
              <a:solidFill>
                <a:schemeClr val="accent1">
                  <a:lumMod val="75000"/>
                </a:schemeClr>
              </a:solidFill>
              <a:latin typeface="Michroma" pitchFamily="2" charset="77"/>
              <a:cs typeface="Arial MT"/>
            </a:endParaRPr>
          </a:p>
          <a:p>
            <a:r>
              <a:rPr lang="en-US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The TAEP121  is an omnidirectional Wi-Fi dual band antenna used to connect wireless communication devices such as laptop computers, printers, and cameras etc. to the Wi-Fi router.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EBF3D48E-3D73-2F6E-3A7F-7C4909E051FF}"/>
              </a:ext>
            </a:extLst>
          </p:cNvPr>
          <p:cNvSpPr txBox="1"/>
          <p:nvPr/>
        </p:nvSpPr>
        <p:spPr>
          <a:xfrm>
            <a:off x="306145" y="3621927"/>
            <a:ext cx="1622758" cy="669866"/>
          </a:xfrm>
          <a:prstGeom prst="rect">
            <a:avLst/>
          </a:prstGeom>
        </p:spPr>
        <p:txBody>
          <a:bodyPr vert="horz" wrap="square" lIns="0" tIns="53788" rIns="0" bIns="0" rtlCol="0">
            <a:spAutoFit/>
          </a:bodyPr>
          <a:lstStyle/>
          <a:p>
            <a:pPr marL="11206">
              <a:spcBef>
                <a:spcPts val="424"/>
              </a:spcBef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Michroma" pitchFamily="2" charset="77"/>
                <a:cs typeface="Arial MT"/>
              </a:rPr>
              <a:t>APPLICATION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latin typeface="Roboto Light" panose="02000000000000000000" pitchFamily="2" charset="0"/>
                <a:ea typeface="Roboto Light" panose="02000000000000000000" pitchFamily="2" charset="0"/>
              </a:rPr>
              <a:t>Example Uses – laptop computers, printers, and cameras etc.</a:t>
            </a: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FBA80FB9-CF51-CCE6-F3F4-466D516D8C10}"/>
              </a:ext>
            </a:extLst>
          </p:cNvPr>
          <p:cNvSpPr txBox="1"/>
          <p:nvPr/>
        </p:nvSpPr>
        <p:spPr>
          <a:xfrm>
            <a:off x="2225238" y="1600730"/>
            <a:ext cx="3096335" cy="2273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lang="en-US" sz="1400" dirty="0">
                <a:solidFill>
                  <a:srgbClr val="2F5496"/>
                </a:solidFill>
                <a:latin typeface="Michroma" pitchFamily="2" charset="77"/>
                <a:cs typeface="Arial MT"/>
              </a:rPr>
              <a:t>Features and Benefits</a:t>
            </a:r>
            <a:endParaRPr lang="en-US" sz="1400" dirty="0">
              <a:latin typeface="Michroma" pitchFamily="2" charset="77"/>
              <a:cs typeface="Arial MT"/>
            </a:endParaRPr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0BB7F34F-82EB-53B5-51A3-10D5A8B09FAB}"/>
              </a:ext>
            </a:extLst>
          </p:cNvPr>
          <p:cNvSpPr txBox="1"/>
          <p:nvPr/>
        </p:nvSpPr>
        <p:spPr>
          <a:xfrm>
            <a:off x="2245846" y="406480"/>
            <a:ext cx="4213972" cy="610348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ldman" pitchFamily="2" charset="77"/>
              </a:rPr>
              <a:t>TAEP121</a:t>
            </a:r>
            <a:br>
              <a:rPr lang="en-US" sz="2800" b="1" dirty="0">
                <a:solidFill>
                  <a:schemeClr val="bg1"/>
                </a:solidFill>
                <a:effectLst/>
                <a:latin typeface="Goldman" pitchFamily="2" charset="77"/>
              </a:rPr>
            </a:br>
            <a:r>
              <a:rPr lang="en-US" sz="1100" dirty="0">
                <a:solidFill>
                  <a:schemeClr val="bg1"/>
                </a:solidFill>
                <a:latin typeface="Michroma" pitchFamily="2" charset="77"/>
              </a:rPr>
              <a:t>Wi-Fi Dual Band Omni Antenna</a:t>
            </a:r>
            <a:endParaRPr lang="en-US" sz="1100" dirty="0">
              <a:solidFill>
                <a:schemeClr val="bg1"/>
              </a:solidFill>
              <a:effectLst/>
              <a:latin typeface="Michroma" pitchFamily="2" charset="77"/>
            </a:endParaRPr>
          </a:p>
        </p:txBody>
      </p:sp>
      <p:sp>
        <p:nvSpPr>
          <p:cNvPr id="13" name="object 23">
            <a:extLst>
              <a:ext uri="{FF2B5EF4-FFF2-40B4-BE49-F238E27FC236}">
                <a16:creationId xmlns:a16="http://schemas.microsoft.com/office/drawing/2014/main" id="{D08C214B-357F-78CD-AA61-0EF8A734F55A}"/>
              </a:ext>
            </a:extLst>
          </p:cNvPr>
          <p:cNvSpPr txBox="1"/>
          <p:nvPr/>
        </p:nvSpPr>
        <p:spPr>
          <a:xfrm>
            <a:off x="263786" y="534209"/>
            <a:ext cx="1653989" cy="66379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lang="en-US" sz="1412" dirty="0">
                <a:solidFill>
                  <a:srgbClr val="FFFFFF"/>
                </a:solidFill>
                <a:latin typeface="Michroma" pitchFamily="2" charset="77"/>
                <a:cs typeface="Arial MT"/>
              </a:rPr>
              <a:t>W-Fi</a:t>
            </a:r>
            <a:br>
              <a:rPr lang="en-US" sz="1412" dirty="0">
                <a:solidFill>
                  <a:srgbClr val="FFFFFF"/>
                </a:solidFill>
                <a:latin typeface="Michroma" pitchFamily="2" charset="77"/>
                <a:cs typeface="Arial MT"/>
              </a:rPr>
            </a:br>
            <a:r>
              <a:rPr lang="en-US" sz="1412" dirty="0">
                <a:solidFill>
                  <a:srgbClr val="FFFFFF"/>
                </a:solidFill>
                <a:latin typeface="Michroma" pitchFamily="2" charset="77"/>
                <a:cs typeface="Arial MT"/>
              </a:rPr>
              <a:t>Dual Band</a:t>
            </a:r>
            <a:br>
              <a:rPr lang="en-US" sz="1412" dirty="0">
                <a:solidFill>
                  <a:srgbClr val="FFFFFF"/>
                </a:solidFill>
                <a:latin typeface="Michroma" pitchFamily="2" charset="77"/>
                <a:cs typeface="Arial MT"/>
              </a:rPr>
            </a:br>
            <a:r>
              <a:rPr lang="en-US" sz="1412" dirty="0">
                <a:solidFill>
                  <a:srgbClr val="FFFFFF"/>
                </a:solidFill>
                <a:latin typeface="Michroma" pitchFamily="2" charset="77"/>
                <a:cs typeface="Arial MT"/>
              </a:rPr>
              <a:t>Antenna</a:t>
            </a:r>
          </a:p>
        </p:txBody>
      </p:sp>
      <p:sp>
        <p:nvSpPr>
          <p:cNvPr id="27" name="object 9">
            <a:extLst>
              <a:ext uri="{FF2B5EF4-FFF2-40B4-BE49-F238E27FC236}">
                <a16:creationId xmlns:a16="http://schemas.microsoft.com/office/drawing/2014/main" id="{891E46E8-0D7A-CE48-2513-496D5AE1B549}"/>
              </a:ext>
            </a:extLst>
          </p:cNvPr>
          <p:cNvSpPr txBox="1"/>
          <p:nvPr/>
        </p:nvSpPr>
        <p:spPr>
          <a:xfrm>
            <a:off x="2308530" y="3603213"/>
            <a:ext cx="3096335" cy="2273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lang="en-US" sz="1400" dirty="0">
                <a:solidFill>
                  <a:srgbClr val="2F5496"/>
                </a:solidFill>
                <a:latin typeface="Michroma" pitchFamily="2" charset="77"/>
                <a:cs typeface="Arial MT"/>
              </a:rPr>
              <a:t>Performance</a:t>
            </a:r>
            <a:endParaRPr lang="en-US" sz="1400" dirty="0">
              <a:latin typeface="Michroma" pitchFamily="2" charset="77"/>
              <a:cs typeface="Arial M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391080-D952-FBA0-D146-702288BBCDBC}"/>
              </a:ext>
            </a:extLst>
          </p:cNvPr>
          <p:cNvCxnSpPr/>
          <p:nvPr/>
        </p:nvCxnSpPr>
        <p:spPr>
          <a:xfrm>
            <a:off x="2271713" y="3478625"/>
            <a:ext cx="23543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4C0E288-9F16-4259-09D6-36619176CC9A}"/>
              </a:ext>
            </a:extLst>
          </p:cNvPr>
          <p:cNvGrpSpPr/>
          <p:nvPr/>
        </p:nvGrpSpPr>
        <p:grpSpPr>
          <a:xfrm>
            <a:off x="274914" y="7154689"/>
            <a:ext cx="1653989" cy="2597045"/>
            <a:chOff x="274914" y="7401368"/>
            <a:chExt cx="1653989" cy="259704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992601-66C5-2CFD-9051-DA248900E25F}"/>
                </a:ext>
              </a:extLst>
            </p:cNvPr>
            <p:cNvSpPr txBox="1"/>
            <p:nvPr/>
          </p:nvSpPr>
          <p:spPr>
            <a:xfrm>
              <a:off x="274914" y="8436447"/>
              <a:ext cx="1653989" cy="1561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38"/>
                </a:spcAft>
              </a:pPr>
              <a:r>
                <a:rPr lang="en-US" sz="1000" b="1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U S</a:t>
              </a:r>
              <a:r>
                <a:rPr lang="en-US" sz="10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    </a:t>
              </a:r>
              <a:br>
                <a:rPr lang="en-US" sz="10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10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+1-321-393-1039 </a:t>
              </a:r>
              <a:br>
                <a:rPr lang="en-US" sz="10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1000" dirty="0" err="1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sales@skymirr.com</a:t>
              </a:r>
              <a:endParaRPr lang="en-US" sz="1000" dirty="0">
                <a:effectLst/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>
                <a:spcAft>
                  <a:spcPts val="338"/>
                </a:spcAft>
              </a:pPr>
              <a:r>
                <a:rPr lang="en-US" sz="1000" b="1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K R</a:t>
              </a:r>
              <a:r>
                <a:rPr lang="en-US" sz="10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                                   </a:t>
              </a:r>
              <a:br>
                <a:rPr lang="en-US" sz="10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10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 </a:t>
              </a:r>
              <a:r>
                <a:rPr lang="en-US" sz="1000" dirty="0" err="1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carl.lee@skymirr.com</a:t>
              </a:r>
              <a:endParaRPr lang="en-US" sz="1000" dirty="0">
                <a:effectLst/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>
                <a:spcAft>
                  <a:spcPts val="338"/>
                </a:spcAft>
              </a:pPr>
              <a:r>
                <a:rPr lang="en-US" sz="1000" b="1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TW  </a:t>
              </a:r>
              <a:r>
                <a:rPr lang="en-US" sz="10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                                </a:t>
              </a:r>
              <a:br>
                <a:rPr lang="en-US" sz="10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10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 </a:t>
              </a:r>
              <a:r>
                <a:rPr lang="en-US" sz="1000" dirty="0" err="1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christin.lin@skymirr.com</a:t>
              </a:r>
              <a:r>
                <a:rPr lang="en-US" sz="1000" dirty="0"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 </a:t>
              </a:r>
            </a:p>
            <a:p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A957D90-C279-A47E-5B03-62B7ED3E2328}"/>
                </a:ext>
              </a:extLst>
            </p:cNvPr>
            <p:cNvSpPr txBox="1"/>
            <p:nvPr/>
          </p:nvSpPr>
          <p:spPr>
            <a:xfrm>
              <a:off x="274914" y="8156885"/>
              <a:ext cx="14979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err="1">
                  <a:effectLst/>
                  <a:latin typeface="Roboto" panose="02000000000000000000" pitchFamily="2" charset="0"/>
                </a:rPr>
                <a:t>www.skymirr.com</a:t>
              </a:r>
              <a:endParaRPr lang="en-US" sz="1000" dirty="0">
                <a:effectLst/>
                <a:latin typeface="Roboto" panose="02000000000000000000" pitchFamily="2" charset="0"/>
              </a:endParaRPr>
            </a:p>
            <a:p>
              <a:endParaRPr lang="en-US" dirty="0"/>
            </a:p>
          </p:txBody>
        </p:sp>
        <p:pic>
          <p:nvPicPr>
            <p:cNvPr id="36" name="Picture 35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8670930C-36E2-04E7-9C47-EA6FDE999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6" y="7401368"/>
              <a:ext cx="1104958" cy="731892"/>
            </a:xfrm>
            <a:prstGeom prst="rect">
              <a:avLst/>
            </a:prstGeom>
          </p:spPr>
        </p:pic>
      </p:grpSp>
      <p:sp>
        <p:nvSpPr>
          <p:cNvPr id="24" name="object 35">
            <a:extLst>
              <a:ext uri="{FF2B5EF4-FFF2-40B4-BE49-F238E27FC236}">
                <a16:creationId xmlns:a16="http://schemas.microsoft.com/office/drawing/2014/main" id="{273A50F8-33CC-D9D9-6217-5EB615338C5A}"/>
              </a:ext>
            </a:extLst>
          </p:cNvPr>
          <p:cNvSpPr txBox="1"/>
          <p:nvPr/>
        </p:nvSpPr>
        <p:spPr>
          <a:xfrm>
            <a:off x="2291828" y="3949309"/>
            <a:ext cx="1354887" cy="16520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r>
              <a:rPr lang="en-US" sz="1000" b="1" dirty="0">
                <a:solidFill>
                  <a:srgbClr val="2D364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VSWR</a:t>
            </a:r>
            <a:endParaRPr lang="en-US" sz="1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B1F951-9E98-D26B-C99B-53653D5F1B3C}"/>
              </a:ext>
            </a:extLst>
          </p:cNvPr>
          <p:cNvSpPr txBox="1"/>
          <p:nvPr/>
        </p:nvSpPr>
        <p:spPr>
          <a:xfrm>
            <a:off x="2262269" y="6308267"/>
            <a:ext cx="1704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2D364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Specifications</a:t>
            </a:r>
            <a:endParaRPr lang="en-US" sz="1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9F1F34-CD28-8E59-2FD3-5A696BB4F53D}"/>
              </a:ext>
            </a:extLst>
          </p:cNvPr>
          <p:cNvSpPr txBox="1"/>
          <p:nvPr/>
        </p:nvSpPr>
        <p:spPr>
          <a:xfrm>
            <a:off x="4553573" y="6308267"/>
            <a:ext cx="1543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2D364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Dimension (unit : mm)</a:t>
            </a:r>
            <a:endParaRPr lang="en-US" sz="1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A3CE227D-FDF2-D2AE-96CC-D0671A3A14F4}"/>
              </a:ext>
            </a:extLst>
          </p:cNvPr>
          <p:cNvSpPr txBox="1"/>
          <p:nvPr/>
        </p:nvSpPr>
        <p:spPr>
          <a:xfrm>
            <a:off x="3533330" y="9571351"/>
            <a:ext cx="3096335" cy="15038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r">
              <a:spcBef>
                <a:spcPts val="93"/>
              </a:spcBef>
            </a:pPr>
            <a:r>
              <a:rPr lang="en-US" sz="900" dirty="0">
                <a:solidFill>
                  <a:srgbClr val="2F5496"/>
                </a:solidFill>
                <a:latin typeface="Michroma" pitchFamily="2" charset="77"/>
                <a:cs typeface="Arial MT"/>
              </a:rPr>
              <a:t>PAGE 1</a:t>
            </a:r>
            <a:endParaRPr lang="en-US" sz="900" dirty="0">
              <a:latin typeface="Michroma" pitchFamily="2" charset="77"/>
              <a:cs typeface="Arial MT"/>
            </a:endParaRPr>
          </a:p>
        </p:txBody>
      </p:sp>
      <p:pic>
        <p:nvPicPr>
          <p:cNvPr id="37" name="Picture 36" descr="A black rectangular object with a wire&#10;&#10;AI-generated content may be incorrect.">
            <a:extLst>
              <a:ext uri="{FF2B5EF4-FFF2-40B4-BE49-F238E27FC236}">
                <a16:creationId xmlns:a16="http://schemas.microsoft.com/office/drawing/2014/main" id="{057D102D-6958-1ED6-5AE3-C809B9A9C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48" y="1535681"/>
            <a:ext cx="2197569" cy="2088112"/>
          </a:xfrm>
          <a:prstGeom prst="rect">
            <a:avLst/>
          </a:prstGeom>
        </p:spPr>
      </p:pic>
      <p:sp>
        <p:nvSpPr>
          <p:cNvPr id="38" name="object 35">
            <a:extLst>
              <a:ext uri="{FF2B5EF4-FFF2-40B4-BE49-F238E27FC236}">
                <a16:creationId xmlns:a16="http://schemas.microsoft.com/office/drawing/2014/main" id="{99C045BC-ACDE-EAA2-98A0-8BB42DECE1EC}"/>
              </a:ext>
            </a:extLst>
          </p:cNvPr>
          <p:cNvSpPr txBox="1"/>
          <p:nvPr/>
        </p:nvSpPr>
        <p:spPr>
          <a:xfrm>
            <a:off x="4663352" y="3949309"/>
            <a:ext cx="1354887" cy="16520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r>
              <a:rPr lang="en-US" sz="1000" b="1" dirty="0">
                <a:solidFill>
                  <a:srgbClr val="2D3640"/>
                </a:solidFill>
                <a:latin typeface="Roboto" panose="02000000000000000000" pitchFamily="2" charset="0"/>
                <a:ea typeface="Roboto" panose="02000000000000000000" pitchFamily="2" charset="0"/>
                <a:cs typeface="Arial MT"/>
              </a:rPr>
              <a:t>Radiation Pattern</a:t>
            </a:r>
            <a:endParaRPr lang="en-US" sz="1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0" name="Picture 39" descr="A graph showing a line graph&#10;&#10;AI-generated content may be incorrect.">
            <a:extLst>
              <a:ext uri="{FF2B5EF4-FFF2-40B4-BE49-F238E27FC236}">
                <a16:creationId xmlns:a16="http://schemas.microsoft.com/office/drawing/2014/main" id="{DB40453F-7D19-C78C-A3E6-545FF47B1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90" y="4147696"/>
            <a:ext cx="2379428" cy="1614612"/>
          </a:xfrm>
          <a:prstGeom prst="rect">
            <a:avLst/>
          </a:prstGeom>
        </p:spPr>
      </p:pic>
      <p:pic>
        <p:nvPicPr>
          <p:cNvPr id="44" name="Picture 4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0B8536C-7BDF-DBF9-1470-516EE60CFF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61" y="4142646"/>
            <a:ext cx="2109779" cy="2020454"/>
          </a:xfrm>
          <a:prstGeom prst="rect">
            <a:avLst/>
          </a:prstGeom>
        </p:spPr>
      </p:pic>
      <p:pic>
        <p:nvPicPr>
          <p:cNvPr id="49" name="Picture 48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25B3F581-EB71-28B2-5DDB-CE1A5D1E93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56" y="6538685"/>
            <a:ext cx="2378518" cy="1371521"/>
          </a:xfrm>
          <a:prstGeom prst="rect">
            <a:avLst/>
          </a:prstGeom>
        </p:spPr>
      </p:pic>
      <p:pic>
        <p:nvPicPr>
          <p:cNvPr id="51" name="Picture 50" descr="A blu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26BD2C84-9C62-E6D6-D366-3D14C8F4E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71" y="6525754"/>
            <a:ext cx="2183669" cy="12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8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21241</TotalTime>
  <Words>156</Words>
  <Application>Microsoft Macintosh PowerPoint</Application>
  <PresentationFormat>A4 Paper (210x297 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Roboto</vt:lpstr>
      <vt:lpstr>Calibri</vt:lpstr>
      <vt:lpstr>Michroma</vt:lpstr>
      <vt:lpstr>Goldman</vt:lpstr>
      <vt:lpstr>Roboto Light</vt:lpstr>
      <vt:lpstr>Office 테마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 CPE Technology   Advanced 5G RF Last Mile  Access Technology</dc:title>
  <dc:creator>Kerry Greer</dc:creator>
  <cp:lastModifiedBy>Christina Yoder</cp:lastModifiedBy>
  <cp:revision>795</cp:revision>
  <cp:lastPrinted>2023-08-29T03:20:58Z</cp:lastPrinted>
  <dcterms:created xsi:type="dcterms:W3CDTF">2020-01-23T15:39:29Z</dcterms:created>
  <dcterms:modified xsi:type="dcterms:W3CDTF">2025-08-17T18:04:32Z</dcterms:modified>
  <cp:version>1000.0000.01</cp:version>
</cp:coreProperties>
</file>